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63" r:id="rId4"/>
    <p:sldId id="260" r:id="rId5"/>
    <p:sldId id="266" r:id="rId6"/>
    <p:sldId id="261" r:id="rId7"/>
    <p:sldId id="265" r:id="rId8"/>
    <p:sldId id="271" r:id="rId9"/>
    <p:sldId id="267" r:id="rId10"/>
    <p:sldId id="268" r:id="rId11"/>
    <p:sldId id="269" r:id="rId12"/>
    <p:sldId id="270" r:id="rId13"/>
    <p:sldId id="272" r:id="rId14"/>
    <p:sldId id="264" r:id="rId15"/>
    <p:sldId id="273" r:id="rId16"/>
    <p:sldId id="274" r:id="rId17"/>
    <p:sldId id="275" r:id="rId18"/>
    <p:sldId id="277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8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5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67516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805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430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3473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5542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3961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0749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9794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1667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0aa8f01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0aa8f01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0aa8f01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0aa8f01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4091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3610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0aa8f0197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0aa8f0197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284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3694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0aa8f01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0aa8f01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4839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1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8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1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CEFAFCC8-7B17-46A7-8544-DA9F38D04B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VitaWater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286000" y="4016925"/>
            <a:ext cx="45720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Аксёнов </a:t>
            </a:r>
            <a:r>
              <a:rPr lang="ru-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</a:t>
            </a:r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нтон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Погорелов Руслан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Чиркин Александр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779100" y="2797175"/>
            <a:ext cx="7585800" cy="8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Воронежский Государственный Университет</a:t>
            </a:r>
            <a:endParaRPr sz="21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Факультет Компьютерных наук</a:t>
            </a:r>
            <a:endParaRPr sz="21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54" grpId="0"/>
      <p:bldP spid="55" grpId="0" uiExpand="1"/>
      <p:bldP spid="56" grpId="0" uiExpan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10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89EE187D-C579-4771-928C-B41187329BFF}"/>
              </a:ext>
            </a:extLst>
          </p:cNvPr>
          <p:cNvGrpSpPr/>
          <p:nvPr/>
        </p:nvGrpSpPr>
        <p:grpSpPr>
          <a:xfrm>
            <a:off x="4916804" y="1200750"/>
            <a:ext cx="3409951" cy="3628724"/>
            <a:chOff x="4916804" y="1200750"/>
            <a:chExt cx="3409951" cy="362872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6533E9-7AE2-4440-B0CC-0964709D4BF0}"/>
                </a:ext>
              </a:extLst>
            </p:cNvPr>
            <p:cNvSpPr txBox="1"/>
            <p:nvPr/>
          </p:nvSpPr>
          <p:spPr>
            <a:xfrm>
              <a:off x="4916804" y="4521697"/>
              <a:ext cx="34099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Меню</a:t>
              </a:r>
            </a:p>
          </p:txBody>
        </p:sp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DC29356A-E2C0-49D4-A36D-F75999CB88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16805" y="1200750"/>
              <a:ext cx="3409950" cy="331470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294D7C51-3652-48DF-9A37-EAEABA076406}"/>
              </a:ext>
            </a:extLst>
          </p:cNvPr>
          <p:cNvGrpSpPr/>
          <p:nvPr/>
        </p:nvGrpSpPr>
        <p:grpSpPr>
          <a:xfrm>
            <a:off x="753621" y="1164077"/>
            <a:ext cx="3409951" cy="3683733"/>
            <a:chOff x="753621" y="1164077"/>
            <a:chExt cx="3409951" cy="368373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FA298D-95B9-4612-BFB8-EF47C270D9DE}"/>
                </a:ext>
              </a:extLst>
            </p:cNvPr>
            <p:cNvSpPr txBox="1"/>
            <p:nvPr/>
          </p:nvSpPr>
          <p:spPr>
            <a:xfrm>
              <a:off x="753621" y="4540033"/>
              <a:ext cx="34099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Страница подтверждения заказа</a:t>
              </a:r>
            </a:p>
          </p:txBody>
        </p:sp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FEE8F279-31A8-4B64-977D-8CDB7506E2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53622" y="1164077"/>
              <a:ext cx="3409950" cy="3388045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63238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11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D6FE9FA8-691E-48FE-8504-8D23404D10A4}"/>
              </a:ext>
            </a:extLst>
          </p:cNvPr>
          <p:cNvGrpSpPr/>
          <p:nvPr/>
        </p:nvGrpSpPr>
        <p:grpSpPr>
          <a:xfrm>
            <a:off x="784603" y="1163255"/>
            <a:ext cx="3478775" cy="3689108"/>
            <a:chOff x="784603" y="1163255"/>
            <a:chExt cx="3478775" cy="368910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ABE712-1C8F-410B-AE3B-3B6874FDD831}"/>
                </a:ext>
              </a:extLst>
            </p:cNvPr>
            <p:cNvSpPr txBox="1"/>
            <p:nvPr/>
          </p:nvSpPr>
          <p:spPr>
            <a:xfrm>
              <a:off x="784604" y="4544586"/>
              <a:ext cx="34787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Форма входа</a:t>
              </a:r>
            </a:p>
          </p:txBody>
        </p:sp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51967915-F54D-4E8E-9040-3D68F295951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4603" y="1163255"/>
              <a:ext cx="3478775" cy="3381331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5DD0313F-1283-4567-AEF3-97C5D41B988E}"/>
              </a:ext>
            </a:extLst>
          </p:cNvPr>
          <p:cNvGrpSpPr/>
          <p:nvPr/>
        </p:nvGrpSpPr>
        <p:grpSpPr>
          <a:xfrm>
            <a:off x="4588544" y="1789808"/>
            <a:ext cx="3770853" cy="2436000"/>
            <a:chOff x="4588544" y="1789808"/>
            <a:chExt cx="3770853" cy="24360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6533E9-7AE2-4440-B0CC-0964709D4BF0}"/>
                </a:ext>
              </a:extLst>
            </p:cNvPr>
            <p:cNvSpPr txBox="1"/>
            <p:nvPr/>
          </p:nvSpPr>
          <p:spPr>
            <a:xfrm>
              <a:off x="4588544" y="3918031"/>
              <a:ext cx="37708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Меню авторизованного клиента</a:t>
              </a:r>
            </a:p>
          </p:txBody>
        </p:sp>
        <p:pic>
          <p:nvPicPr>
            <p:cNvPr id="5126" name="Picture 6">
              <a:extLst>
                <a:ext uri="{FF2B5EF4-FFF2-40B4-BE49-F238E27FC236}">
                  <a16:creationId xmlns:a16="http://schemas.microsoft.com/office/drawing/2014/main" id="{5744D36C-8BBA-4C76-8892-AB62000F76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768" b="57057"/>
            <a:stretch/>
          </p:blipFill>
          <p:spPr bwMode="auto">
            <a:xfrm>
              <a:off x="4588545" y="1789808"/>
              <a:ext cx="3770852" cy="2128223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552847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12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D72250A3-8BB9-42E4-AA04-9C1F15491496}"/>
              </a:ext>
            </a:extLst>
          </p:cNvPr>
          <p:cNvGrpSpPr/>
          <p:nvPr/>
        </p:nvGrpSpPr>
        <p:grpSpPr>
          <a:xfrm>
            <a:off x="3152586" y="1447493"/>
            <a:ext cx="2829742" cy="3144090"/>
            <a:chOff x="3152586" y="1447493"/>
            <a:chExt cx="2829742" cy="314409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D316178-8900-4547-A9A2-F6BB8D87AF4D}"/>
                </a:ext>
              </a:extLst>
            </p:cNvPr>
            <p:cNvSpPr txBox="1"/>
            <p:nvPr/>
          </p:nvSpPr>
          <p:spPr>
            <a:xfrm>
              <a:off x="3152586" y="4283806"/>
              <a:ext cx="28297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Страница “Мои данные”</a:t>
              </a:r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15764553-5DFC-46EC-9EEA-3681342EF38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52586" y="1447493"/>
              <a:ext cx="2829741" cy="2814657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DEEEA0F5-076A-402F-B55C-57A4BBA393A4}"/>
              </a:ext>
            </a:extLst>
          </p:cNvPr>
          <p:cNvGrpSpPr/>
          <p:nvPr/>
        </p:nvGrpSpPr>
        <p:grpSpPr>
          <a:xfrm>
            <a:off x="6132236" y="1462750"/>
            <a:ext cx="2858491" cy="3133159"/>
            <a:chOff x="6162667" y="1447493"/>
            <a:chExt cx="2858491" cy="313315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F67BE00-F0DA-4844-9EFE-B5C7222C8EEC}"/>
                </a:ext>
              </a:extLst>
            </p:cNvPr>
            <p:cNvSpPr txBox="1"/>
            <p:nvPr/>
          </p:nvSpPr>
          <p:spPr>
            <a:xfrm>
              <a:off x="6162667" y="4272875"/>
              <a:ext cx="28297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Страница “Мои заказы”</a:t>
              </a:r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12B1CCDF-4AEE-4BCD-8A4B-111619229B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91417" y="1447493"/>
              <a:ext cx="2829741" cy="2814657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149F73CF-88B2-4442-9731-54B2D6BC4B54}"/>
              </a:ext>
            </a:extLst>
          </p:cNvPr>
          <p:cNvGrpSpPr/>
          <p:nvPr/>
        </p:nvGrpSpPr>
        <p:grpSpPr>
          <a:xfrm>
            <a:off x="85006" y="1438449"/>
            <a:ext cx="2888921" cy="3137877"/>
            <a:chOff x="85006" y="1438449"/>
            <a:chExt cx="2888921" cy="313787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ABE712-1C8F-410B-AE3B-3B6874FDD831}"/>
                </a:ext>
              </a:extLst>
            </p:cNvPr>
            <p:cNvSpPr txBox="1"/>
            <p:nvPr/>
          </p:nvSpPr>
          <p:spPr>
            <a:xfrm>
              <a:off x="85006" y="4268549"/>
              <a:ext cx="2858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Страница быстрого заказа</a:t>
              </a:r>
            </a:p>
          </p:txBody>
        </p:sp>
        <p:pic>
          <p:nvPicPr>
            <p:cNvPr id="20" name="Рисунок 19">
              <a:extLst>
                <a:ext uri="{FF2B5EF4-FFF2-40B4-BE49-F238E27FC236}">
                  <a16:creationId xmlns:a16="http://schemas.microsoft.com/office/drawing/2014/main" id="{1A1382E3-E774-4876-A986-41B7E142E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44186" y="1438449"/>
              <a:ext cx="2829741" cy="2823701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779124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13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592C7796-269A-49EA-9795-4B8D45A99418}"/>
              </a:ext>
            </a:extLst>
          </p:cNvPr>
          <p:cNvGrpSpPr/>
          <p:nvPr/>
        </p:nvGrpSpPr>
        <p:grpSpPr>
          <a:xfrm>
            <a:off x="99805" y="1507580"/>
            <a:ext cx="2768226" cy="3044066"/>
            <a:chOff x="181353" y="1495304"/>
            <a:chExt cx="2768226" cy="304406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ABE712-1C8F-410B-AE3B-3B6874FDD831}"/>
                </a:ext>
              </a:extLst>
            </p:cNvPr>
            <p:cNvSpPr txBox="1"/>
            <p:nvPr/>
          </p:nvSpPr>
          <p:spPr>
            <a:xfrm>
              <a:off x="213108" y="4231593"/>
              <a:ext cx="27067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Список заказов</a:t>
              </a:r>
            </a:p>
          </p:txBody>
        </p:sp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99983F58-EB33-40C0-9F2D-DACBC2E5E17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1353" y="1495304"/>
              <a:ext cx="2768226" cy="2759382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456D1467-8FFC-43BE-BFB1-3DEFA251DB73}"/>
              </a:ext>
            </a:extLst>
          </p:cNvPr>
          <p:cNvGrpSpPr/>
          <p:nvPr/>
        </p:nvGrpSpPr>
        <p:grpSpPr>
          <a:xfrm>
            <a:off x="3046463" y="1834145"/>
            <a:ext cx="3051073" cy="2043150"/>
            <a:chOff x="3041919" y="1830123"/>
            <a:chExt cx="3051073" cy="204315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D316178-8900-4547-A9A2-F6BB8D87AF4D}"/>
                </a:ext>
              </a:extLst>
            </p:cNvPr>
            <p:cNvSpPr txBox="1"/>
            <p:nvPr/>
          </p:nvSpPr>
          <p:spPr>
            <a:xfrm>
              <a:off x="3152585" y="3565496"/>
              <a:ext cx="28297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Список клиентов</a:t>
              </a:r>
            </a:p>
          </p:txBody>
        </p:sp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1CDE6CCF-4EBE-4B3C-9E11-5E398CF425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43122"/>
            <a:stretch/>
          </p:blipFill>
          <p:spPr>
            <a:xfrm>
              <a:off x="3041919" y="1830123"/>
              <a:ext cx="3051073" cy="1735373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  <p:grpSp>
        <p:nvGrpSpPr>
          <p:cNvPr id="17" name="Группа 16">
            <a:extLst>
              <a:ext uri="{FF2B5EF4-FFF2-40B4-BE49-F238E27FC236}">
                <a16:creationId xmlns:a16="http://schemas.microsoft.com/office/drawing/2014/main" id="{F559C20F-F115-40BB-A388-B8D6444675BC}"/>
              </a:ext>
            </a:extLst>
          </p:cNvPr>
          <p:cNvGrpSpPr/>
          <p:nvPr/>
        </p:nvGrpSpPr>
        <p:grpSpPr>
          <a:xfrm>
            <a:off x="6214453" y="1507580"/>
            <a:ext cx="2829742" cy="3012515"/>
            <a:chOff x="6162667" y="1521216"/>
            <a:chExt cx="2829742" cy="301251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F67BE00-F0DA-4844-9EFE-B5C7222C8EEC}"/>
                </a:ext>
              </a:extLst>
            </p:cNvPr>
            <p:cNvSpPr txBox="1"/>
            <p:nvPr/>
          </p:nvSpPr>
          <p:spPr>
            <a:xfrm>
              <a:off x="6162667" y="4225954"/>
              <a:ext cx="28297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Заказы клиента</a:t>
              </a:r>
            </a:p>
          </p:txBody>
        </p:sp>
        <p:pic>
          <p:nvPicPr>
            <p:cNvPr id="16" name="Рисунок 15">
              <a:extLst>
                <a:ext uri="{FF2B5EF4-FFF2-40B4-BE49-F238E27FC236}">
                  <a16:creationId xmlns:a16="http://schemas.microsoft.com/office/drawing/2014/main" id="{5036C4B8-4895-4026-8C12-81C4CBCF5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203568" y="1521216"/>
              <a:ext cx="2719190" cy="2707557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37157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858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Тестирование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14</a:t>
            </a:fld>
            <a:endParaRPr dirty="0">
              <a:solidFill>
                <a:schemeClr val="bg1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0DF606-DEEE-47D2-8CB9-F9304C9615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8" t="5992" r="4619" b="5726"/>
          <a:stretch/>
        </p:blipFill>
        <p:spPr bwMode="auto">
          <a:xfrm>
            <a:off x="1682856" y="513183"/>
            <a:ext cx="5778288" cy="458173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706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858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Тестирование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15</a:t>
            </a:fld>
            <a:endParaRPr dirty="0">
              <a:solidFill>
                <a:schemeClr val="bg1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BAF5F2A-82A4-4D2E-9AB2-F1FEFC3BCE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97" y="1259645"/>
            <a:ext cx="8882405" cy="324549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1905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61808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23000"/>
          </a:schemeClr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858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Аналитика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16</a:t>
            </a:fld>
            <a:endParaRPr dirty="0">
              <a:solidFill>
                <a:schemeClr val="bg1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2D47658-228C-4E4B-96D6-4CCDC6D9A0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208"/>
          <a:stretch/>
        </p:blipFill>
        <p:spPr bwMode="auto">
          <a:xfrm>
            <a:off x="3798016" y="650873"/>
            <a:ext cx="4741342" cy="44440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5EC874BD-9A26-43C4-9BEA-5115C5AFCA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08" t="14910" r="47391" b="40055"/>
          <a:stretch/>
        </p:blipFill>
        <p:spPr bwMode="auto">
          <a:xfrm>
            <a:off x="604642" y="650873"/>
            <a:ext cx="2588730" cy="433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12416D63-85F1-4B12-BC77-86A36355ABF5}"/>
              </a:ext>
            </a:extLst>
          </p:cNvPr>
          <p:cNvSpPr/>
          <p:nvPr/>
        </p:nvSpPr>
        <p:spPr>
          <a:xfrm>
            <a:off x="4380271" y="1732935"/>
            <a:ext cx="1946787" cy="3252020"/>
          </a:xfrm>
          <a:prstGeom prst="rect">
            <a:avLst/>
          </a:prstGeom>
          <a:solidFill>
            <a:srgbClr val="FFC000">
              <a:alpha val="8000"/>
            </a:srgbClr>
          </a:solidFill>
          <a:ln>
            <a:solidFill>
              <a:srgbClr val="EF8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0A12A4AB-557B-4574-9C20-65C6AA0FE3A9}"/>
              </a:ext>
            </a:extLst>
          </p:cNvPr>
          <p:cNvCxnSpPr/>
          <p:nvPr/>
        </p:nvCxnSpPr>
        <p:spPr>
          <a:xfrm flipH="1" flipV="1">
            <a:off x="3193372" y="2489200"/>
            <a:ext cx="1186899" cy="3098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95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23000"/>
          </a:schemeClr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147255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Итоги работы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DDFC20-CEE6-4DB2-8048-57C5A3DE9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2067135"/>
            <a:ext cx="8520600" cy="1048463"/>
          </a:xfrm>
        </p:spPr>
        <p:txBody>
          <a:bodyPr/>
          <a:lstStyle/>
          <a:p>
            <a:pPr marL="114300" indent="0" algn="ctr">
              <a:buNone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</a:p>
          <a:p>
            <a:pPr marL="114300" indent="0" algn="ctr">
              <a:buNone/>
            </a:pPr>
            <a:r>
              <a:rPr lang="ru-RU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Яндекс Метрика</a:t>
            </a:r>
          </a:p>
          <a:p>
            <a:pPr marL="114300" indent="0" algn="ctr">
              <a:buNone/>
            </a:pPr>
            <a:r>
              <a:rPr lang="ru-RU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Документация</a:t>
            </a: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17</a:t>
            </a:fld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15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CEFAFCC8-7B17-46A7-8544-DA9F38D04B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VitaWater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0" y="4016925"/>
            <a:ext cx="9144000" cy="11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Аксёнов Антон:</a:t>
            </a:r>
            <a:r>
              <a:rPr lang="en-US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aksnanton@gmail.com</a:t>
            </a:r>
            <a:endParaRPr sz="2000"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Погорелов Руслан: </a:t>
            </a:r>
            <a:r>
              <a:rPr lang="en-US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pogorelov_r_i@sc.vsu.ru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/>
            <a:r>
              <a:rPr lang="ru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Чиркин Александр:</a:t>
            </a:r>
            <a:r>
              <a:rPr lang="en-US" sz="2000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chalex2000@yandex.ru</a:t>
            </a:r>
            <a:endParaRPr sz="2000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" name="Google Shape;91;p17">
            <a:extLst>
              <a:ext uri="{FF2B5EF4-FFF2-40B4-BE49-F238E27FC236}">
                <a16:creationId xmlns:a16="http://schemas.microsoft.com/office/drawing/2014/main" id="{87E2A539-C119-4D78-9DB3-3A622D9F2CB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18</a:t>
            </a:fld>
            <a:endParaRPr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66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54" grpId="0"/>
      <p:bldP spid="55" grpId="0" uiExpan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FEE0BE62-D2A9-46DA-988F-B62FB5DA70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Распределение обязанностей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276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Аксёнов Антон</a:t>
            </a:r>
            <a:endParaRPr u="sng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ront-end разработка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яндекс метрика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функциональная схема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предметной области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техническое задание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курсовой проект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079800" y="1152475"/>
            <a:ext cx="298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Погорелов Руслан</a:t>
            </a:r>
            <a:endParaRPr u="sng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UML диаграммы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функциональная схема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организация процесса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предметной области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техническое задание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курсовой проект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6064200" y="1152475"/>
            <a:ext cx="2768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Чиркин Александр</a:t>
            </a:r>
            <a:endParaRPr u="sng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back-end разработка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swag</a:t>
            </a:r>
            <a:r>
              <a:rPr lang="en-US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er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UML диаграммы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предметной области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техническое задание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курсовой проект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2</a:t>
            </a:fld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61" grpId="0"/>
      <p:bldP spid="62" grpId="0"/>
      <p:bldP spid="63" grpId="0"/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FEE0BE62-D2A9-46DA-988F-B62FB5DA70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153468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Актуальность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3</a:t>
            </a:fld>
            <a:endParaRPr>
              <a:solidFill>
                <a:schemeClr val="bg1"/>
              </a:solidFill>
            </a:endParaRP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3B6206B4-C45F-420A-8B5B-9B6B7868A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907713"/>
            <a:ext cx="8520600" cy="1328073"/>
          </a:xfrm>
        </p:spPr>
        <p:txBody>
          <a:bodyPr anchor="ctr"/>
          <a:lstStyle/>
          <a:p>
            <a:pPr marL="0" lvl="0" indent="0" algn="ctr">
              <a:lnSpc>
                <a:spcPct val="150000"/>
              </a:lnSpc>
              <a:spcBef>
                <a:spcPts val="600"/>
              </a:spcBef>
              <a:buNone/>
            </a:pPr>
            <a:r>
              <a:rPr lang="ru-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настоящее время, люди проживающие в городе стали недополучать дневную норму витаминов. Это стало причиной появления такого продукта как </a:t>
            </a:r>
            <a:r>
              <a:rPr lang="ru-RU" dirty="0" err="1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VitaWater</a:t>
            </a:r>
            <a:r>
              <a:rPr lang="ru-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который призван решить данную проблему.</a:t>
            </a:r>
          </a:p>
        </p:txBody>
      </p:sp>
    </p:spTree>
    <p:extLst>
      <p:ext uri="{BB962C8B-B14F-4D97-AF65-F5344CB8AC3E}">
        <p14:creationId xmlns:p14="http://schemas.microsoft.com/office/powerpoint/2010/main" val="4234434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61" grpId="0"/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Постановка задачи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2142475"/>
            <a:ext cx="3999900" cy="20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Front-end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проектирование и реализация пользовательского интерфейса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en-US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</a:t>
            </a:r>
            <a:r>
              <a:rPr lang="ru-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</a:t>
            </a: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заимодействие с backend-ом с помощью HTTP запросов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реализация взаимодействия с внешними сервисами (картами)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4832400" y="2142475"/>
            <a:ext cx="3999900" cy="20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Back-end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реализация бизнес-логики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создание REST интерфейса для взаимодействия с клиентом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создание интерфейса для взаимодействия с БД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749950" y="4153375"/>
            <a:ext cx="36441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БД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проектирование и реализация схемы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4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0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lnSpc>
                <a:spcPct val="150000"/>
              </a:lnSpc>
              <a:spcBef>
                <a:spcPts val="600"/>
              </a:spcBef>
              <a:spcAft>
                <a:spcPts val="200"/>
              </a:spcAft>
              <a:buNone/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Цель - создать веб-приложение для заказа витаминизированной питьевой воды. Также система будет позволять менеджеру обрабатывать заказы клиентов.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  <p:bldP spid="88" grpId="0"/>
      <p:bldP spid="89" grpId="0"/>
      <p:bldP spid="9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Средства реализации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2142475"/>
            <a:ext cx="3999900" cy="1279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ru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Front-end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39700" indent="0" algn="ctr">
              <a:buNone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Vue.js с использованием Nuxt.js для формирования веб-страниц, размещенных на сервере. </a:t>
            </a:r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4832400" y="2142475"/>
            <a:ext cx="3999900" cy="1279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ru" dirty="0">
                <a:solidFill>
                  <a:schemeClr val="bg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Back-end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39700" indent="0" algn="ctr" fontAlgn="base">
              <a:buNone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Язык программирования -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ython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 algn="ctr" fontAlgn="base">
              <a:buNone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Django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749950" y="3421626"/>
            <a:ext cx="36441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ru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БД</a:t>
            </a:r>
            <a:endParaRPr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9700" lvl="0" algn="ctr">
              <a:lnSpc>
                <a:spcPct val="115000"/>
              </a:lnSpc>
              <a:buClr>
                <a:schemeClr val="dk1"/>
              </a:buClr>
              <a:buSzPts val="1400"/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endParaRPr dirty="0">
              <a:solidFill>
                <a:schemeClr val="bg1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5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92" name="Google Shape;9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6836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ctr">
              <a:buNone/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Модель - MVC (</a:t>
            </a:r>
            <a:r>
              <a:rPr lang="ru-RU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Model-View-Controller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Модель-Представление-Контроллер)</a:t>
            </a:r>
          </a:p>
        </p:txBody>
      </p:sp>
    </p:spTree>
    <p:extLst>
      <p:ext uri="{BB962C8B-B14F-4D97-AF65-F5344CB8AC3E}">
        <p14:creationId xmlns:p14="http://schemas.microsoft.com/office/powerpoint/2010/main" val="2416242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  <p:bldP spid="88" grpId="0"/>
      <p:bldP spid="89" grpId="0"/>
      <p:bldP spid="9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E38AE39F-646E-4CC0-8E62-787FB2775F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Модульная Схема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463" y="433375"/>
            <a:ext cx="7747075" cy="47101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99" name="Google Shape;9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6</a:t>
            </a:fld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8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9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предметной области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7</a:t>
            </a:fld>
            <a:endParaRPr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866EF40-5A12-4D02-ADEC-8B682F198C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164"/>
          <a:stretch/>
        </p:blipFill>
        <p:spPr bwMode="auto">
          <a:xfrm>
            <a:off x="418128" y="1258786"/>
            <a:ext cx="3910523" cy="364365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368941A-41A8-4A57-B239-2F8BADF4C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22"/>
          <a:stretch/>
        </p:blipFill>
        <p:spPr bwMode="auto">
          <a:xfrm>
            <a:off x="5002472" y="2345800"/>
            <a:ext cx="3829828" cy="14696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6137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предметной области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8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01AF2801-5D66-4BBF-AF8C-A394C8C826D1}"/>
              </a:ext>
            </a:extLst>
          </p:cNvPr>
          <p:cNvGrpSpPr/>
          <p:nvPr/>
        </p:nvGrpSpPr>
        <p:grpSpPr>
          <a:xfrm>
            <a:off x="142552" y="2058041"/>
            <a:ext cx="2845280" cy="2490166"/>
            <a:chOff x="142552" y="2058041"/>
            <a:chExt cx="2845280" cy="2490166"/>
          </a:xfrm>
        </p:grpSpPr>
        <p:pic>
          <p:nvPicPr>
            <p:cNvPr id="6146" name="Picture 2">
              <a:extLst>
                <a:ext uri="{FF2B5EF4-FFF2-40B4-BE49-F238E27FC236}">
                  <a16:creationId xmlns:a16="http://schemas.microsoft.com/office/drawing/2014/main" id="{D9193A12-1903-4CD9-B0F8-2B420251F33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42" t="17348" r="2369" b="17562"/>
            <a:stretch/>
          </p:blipFill>
          <p:spPr bwMode="auto">
            <a:xfrm>
              <a:off x="142553" y="2058041"/>
              <a:ext cx="2845279" cy="2045142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D3C4BCB-4D8D-48A2-ABDB-F9656A7F2B68}"/>
                </a:ext>
              </a:extLst>
            </p:cNvPr>
            <p:cNvSpPr txBox="1"/>
            <p:nvPr/>
          </p:nvSpPr>
          <p:spPr>
            <a:xfrm>
              <a:off x="142552" y="4240430"/>
              <a:ext cx="28452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Первый заказ</a:t>
              </a:r>
            </a:p>
          </p:txBody>
        </p:sp>
      </p:grpSp>
      <p:grpSp>
        <p:nvGrpSpPr>
          <p:cNvPr id="5" name="Группа 4">
            <a:extLst>
              <a:ext uri="{FF2B5EF4-FFF2-40B4-BE49-F238E27FC236}">
                <a16:creationId xmlns:a16="http://schemas.microsoft.com/office/drawing/2014/main" id="{9A7438D1-22F3-4BF7-877D-6B018A47CA8B}"/>
              </a:ext>
            </a:extLst>
          </p:cNvPr>
          <p:cNvGrpSpPr/>
          <p:nvPr/>
        </p:nvGrpSpPr>
        <p:grpSpPr>
          <a:xfrm>
            <a:off x="6150714" y="2059412"/>
            <a:ext cx="2877778" cy="2499382"/>
            <a:chOff x="6150714" y="2059412"/>
            <a:chExt cx="2877778" cy="2499382"/>
          </a:xfrm>
        </p:grpSpPr>
        <p:pic>
          <p:nvPicPr>
            <p:cNvPr id="6148" name="Picture 4">
              <a:extLst>
                <a:ext uri="{FF2B5EF4-FFF2-40B4-BE49-F238E27FC236}">
                  <a16:creationId xmlns:a16="http://schemas.microsoft.com/office/drawing/2014/main" id="{9D270BD4-1B4A-4462-873E-D1DB5F1D07C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97" t="17061" r="1841" b="17850"/>
            <a:stretch/>
          </p:blipFill>
          <p:spPr bwMode="auto">
            <a:xfrm>
              <a:off x="6150714" y="2059412"/>
              <a:ext cx="2877778" cy="204240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8C2FAEE-C18A-4175-A767-50B0A12C08C3}"/>
                </a:ext>
              </a:extLst>
            </p:cNvPr>
            <p:cNvSpPr txBox="1"/>
            <p:nvPr/>
          </p:nvSpPr>
          <p:spPr>
            <a:xfrm>
              <a:off x="6150714" y="4251017"/>
              <a:ext cx="28452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Повторный заказ</a:t>
              </a: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C80EFAA6-B8F9-4BD6-A404-A805BEC2F92B}"/>
              </a:ext>
            </a:extLst>
          </p:cNvPr>
          <p:cNvGrpSpPr/>
          <p:nvPr/>
        </p:nvGrpSpPr>
        <p:grpSpPr>
          <a:xfrm>
            <a:off x="3130384" y="2059412"/>
            <a:ext cx="2877778" cy="2499382"/>
            <a:chOff x="3130384" y="2059412"/>
            <a:chExt cx="2877778" cy="2499382"/>
          </a:xfrm>
        </p:grpSpPr>
        <p:pic>
          <p:nvPicPr>
            <p:cNvPr id="6152" name="Picture 8">
              <a:extLst>
                <a:ext uri="{FF2B5EF4-FFF2-40B4-BE49-F238E27FC236}">
                  <a16:creationId xmlns:a16="http://schemas.microsoft.com/office/drawing/2014/main" id="{0AEB4625-BB3E-4073-924F-0B219815F61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187" t="18351" r="788" b="18279"/>
            <a:stretch/>
          </p:blipFill>
          <p:spPr bwMode="auto">
            <a:xfrm>
              <a:off x="3130384" y="2059412"/>
              <a:ext cx="2877778" cy="204240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CA9C15-EC38-469D-ABBD-AE216EC6523E}"/>
                </a:ext>
              </a:extLst>
            </p:cNvPr>
            <p:cNvSpPr txBox="1"/>
            <p:nvPr/>
          </p:nvSpPr>
          <p:spPr>
            <a:xfrm>
              <a:off x="3146633" y="4251017"/>
              <a:ext cx="28452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Отмена заказ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5007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Видео Full HD 1920x1080  пикс">
            <a:hlinkClick r:id="" action="ppaction://media"/>
            <a:extLst>
              <a:ext uri="{FF2B5EF4-FFF2-40B4-BE49-F238E27FC236}">
                <a16:creationId xmlns:a16="http://schemas.microsoft.com/office/drawing/2014/main" id="{7FCB7152-54F7-4032-A02F-329D9DA4F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 bright="-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 dirty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Реализация</a:t>
            </a:r>
            <a:endParaRPr sz="2000" b="1" dirty="0">
              <a:solidFill>
                <a:schemeClr val="bg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" name="Google Shape;9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>
                <a:solidFill>
                  <a:schemeClr val="bg1"/>
                </a:solidFill>
              </a:rPr>
              <a:t>9</a:t>
            </a:fld>
            <a:endParaRPr dirty="0">
              <a:solidFill>
                <a:schemeClr val="bg1"/>
              </a:solidFill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9A93606C-7A48-4E22-8C7C-6E886FDF9E1F}"/>
              </a:ext>
            </a:extLst>
          </p:cNvPr>
          <p:cNvGrpSpPr/>
          <p:nvPr/>
        </p:nvGrpSpPr>
        <p:grpSpPr>
          <a:xfrm>
            <a:off x="345060" y="1370045"/>
            <a:ext cx="1871664" cy="3401497"/>
            <a:chOff x="345060" y="1370045"/>
            <a:chExt cx="1871664" cy="3401497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D670006D-90CE-490E-A754-35D8E88D248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9852"/>
            <a:stretch/>
          </p:blipFill>
          <p:spPr bwMode="auto">
            <a:xfrm>
              <a:off x="345061" y="1370045"/>
              <a:ext cx="1871663" cy="3093720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FA298D-95B9-4612-BFB8-EF47C270D9DE}"/>
                </a:ext>
              </a:extLst>
            </p:cNvPr>
            <p:cNvSpPr txBox="1"/>
            <p:nvPr/>
          </p:nvSpPr>
          <p:spPr>
            <a:xfrm>
              <a:off x="345060" y="4463765"/>
              <a:ext cx="187166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Главная страница</a:t>
              </a: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17F3FDBA-78CA-4E18-B865-811DBB8EE112}"/>
              </a:ext>
            </a:extLst>
          </p:cNvPr>
          <p:cNvGrpSpPr/>
          <p:nvPr/>
        </p:nvGrpSpPr>
        <p:grpSpPr>
          <a:xfrm>
            <a:off x="2561784" y="1704554"/>
            <a:ext cx="2522292" cy="2747720"/>
            <a:chOff x="2561784" y="1704554"/>
            <a:chExt cx="2522292" cy="2747720"/>
          </a:xfrm>
        </p:grpSpPr>
        <p:pic>
          <p:nvPicPr>
            <p:cNvPr id="3080" name="Picture 8">
              <a:extLst>
                <a:ext uri="{FF2B5EF4-FFF2-40B4-BE49-F238E27FC236}">
                  <a16:creationId xmlns:a16="http://schemas.microsoft.com/office/drawing/2014/main" id="{94541AD2-DBC5-42F1-92FD-3BB4C6E0BA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61784" y="1704554"/>
              <a:ext cx="2522292" cy="2424703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EABE712-1C8F-410B-AE3B-3B6874FDD831}"/>
                </a:ext>
              </a:extLst>
            </p:cNvPr>
            <p:cNvSpPr txBox="1"/>
            <p:nvPr/>
          </p:nvSpPr>
          <p:spPr>
            <a:xfrm>
              <a:off x="2561784" y="4144497"/>
              <a:ext cx="25222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Корзина</a:t>
              </a:r>
            </a:p>
          </p:txBody>
        </p:sp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B7B86377-F445-4F3D-A111-9C484F2D7F87}"/>
              </a:ext>
            </a:extLst>
          </p:cNvPr>
          <p:cNvGrpSpPr/>
          <p:nvPr/>
        </p:nvGrpSpPr>
        <p:grpSpPr>
          <a:xfrm>
            <a:off x="5462498" y="1257279"/>
            <a:ext cx="3369802" cy="3632995"/>
            <a:chOff x="5462498" y="1257279"/>
            <a:chExt cx="3369802" cy="3632995"/>
          </a:xfrm>
        </p:grpSpPr>
        <p:pic>
          <p:nvPicPr>
            <p:cNvPr id="3084" name="Picture 12">
              <a:extLst>
                <a:ext uri="{FF2B5EF4-FFF2-40B4-BE49-F238E27FC236}">
                  <a16:creationId xmlns:a16="http://schemas.microsoft.com/office/drawing/2014/main" id="{642F6579-46C4-4150-8D29-0993622BBE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62498" y="1257279"/>
              <a:ext cx="3369802" cy="3319255"/>
            </a:xfrm>
            <a:prstGeom prst="roundRect">
              <a:avLst>
                <a:gd name="adj" fmla="val 4167"/>
              </a:avLst>
            </a:prstGeom>
            <a:solidFill>
              <a:srgbClr val="FFFFFF"/>
            </a:solidFill>
            <a:ln w="76200" cap="sq">
              <a:solidFill>
                <a:srgbClr val="292929"/>
              </a:solidFill>
              <a:miter lim="800000"/>
            </a:ln>
            <a:effectLst/>
            <a:scene3d>
              <a:camera prst="orthographicFront"/>
              <a:lightRig rig="threePt" dir="t">
                <a:rot lat="0" lon="0" rev="2700000"/>
              </a:lightRig>
            </a:scene3d>
            <a:sp3d>
              <a:bevelT h="38100"/>
              <a:contourClr>
                <a:srgbClr val="C0C0C0"/>
              </a:contourClr>
            </a:sp3d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6533E9-7AE2-4440-B0CC-0964709D4BF0}"/>
                </a:ext>
              </a:extLst>
            </p:cNvPr>
            <p:cNvSpPr txBox="1"/>
            <p:nvPr/>
          </p:nvSpPr>
          <p:spPr>
            <a:xfrm>
              <a:off x="5462498" y="4582497"/>
              <a:ext cx="33698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Выбор адреса и даты доставки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4629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87" grpId="0"/>
    </p:bld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5643</TotalTime>
  <Words>319</Words>
  <Application>Microsoft Office PowerPoint</Application>
  <PresentationFormat>Экран (16:9)</PresentationFormat>
  <Paragraphs>103</Paragraphs>
  <Slides>18</Slides>
  <Notes>18</Notes>
  <HiddenSlides>0</HiddenSlides>
  <MMClips>18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1" baseType="lpstr">
      <vt:lpstr>Arial</vt:lpstr>
      <vt:lpstr>Times New Roman</vt:lpstr>
      <vt:lpstr>Simple Light</vt:lpstr>
      <vt:lpstr>VitaWater</vt:lpstr>
      <vt:lpstr>Распределение обязанностей</vt:lpstr>
      <vt:lpstr>Актуальность</vt:lpstr>
      <vt:lpstr>Постановка задачи</vt:lpstr>
      <vt:lpstr>Средства реализации</vt:lpstr>
      <vt:lpstr>Модульная Схема</vt:lpstr>
      <vt:lpstr>Анализ предметной области</vt:lpstr>
      <vt:lpstr>Анализ предметной области</vt:lpstr>
      <vt:lpstr>Реализация</vt:lpstr>
      <vt:lpstr>Реализация</vt:lpstr>
      <vt:lpstr>Реализация</vt:lpstr>
      <vt:lpstr>Реализация</vt:lpstr>
      <vt:lpstr>Реализация</vt:lpstr>
      <vt:lpstr>Тестирование</vt:lpstr>
      <vt:lpstr>Тестирование</vt:lpstr>
      <vt:lpstr>Аналитика</vt:lpstr>
      <vt:lpstr>Итоги работы</vt:lpstr>
      <vt:lpstr>VitaWater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VitaWater</dc:title>
  <cp:lastModifiedBy>piece new</cp:lastModifiedBy>
  <cp:revision>91</cp:revision>
  <dcterms:modified xsi:type="dcterms:W3CDTF">2020-06-18T12:16:26Z</dcterms:modified>
</cp:coreProperties>
</file>